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5"/>
    <p:sldId id="260" r:id="rId6"/>
    <p:sldId id="261" r:id="rId7"/>
    <p:sldId id="262" r:id="rId8"/>
    <p:sldId id="263" r:id="rId9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3" Type="http://schemas.openxmlformats.org/officeDocument/2006/relationships/slide" Target="slides/slide22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57C8F-CE15-6275-89E4-A0DB4146F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467372-E6CB-D7AC-5F3D-D6839BECBB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5EB89E-7048-0BAB-206F-91060448F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638C-C9D3-4143-9B00-98191127F95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CE158-5564-24EA-3B25-D522F5391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E42BA-1FB8-06F5-4D25-BFBFB87E7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43F0-332D-BA45-BE41-401FDE301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1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AE793-1ECD-BFF8-2597-98786AA12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EE45DA-7AE9-5AA3-BB75-AC0B9841D4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59DE8E-8867-C239-C098-9CDEC8AA7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638C-C9D3-4143-9B00-98191127F95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120BB-24F1-0A3D-54F7-4FAF0FFBB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871B8-5B92-CF8E-03B9-D031BD79B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43F0-332D-BA45-BE41-401FDE301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3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77A3F2-F2F6-3BF7-C6B6-DA9ADFD0F0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7FA8C1-4051-6EF0-0385-0FB5EA9593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455D7-BDB6-8B5C-78EF-598C5D8E1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638C-C9D3-4143-9B00-98191127F95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36A81-E288-2F49-B967-0FCD336A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358EB-C06C-497E-673B-33B69833C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43F0-332D-BA45-BE41-401FDE301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6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C3EC1-AB97-0134-56EF-E86C5C2A5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B6F83-15CA-C6BF-EDBF-16F882A6C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82659-D9D8-244B-BFB8-8F2F5C590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638C-C9D3-4143-9B00-98191127F95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C5B80-6D08-BAC7-E938-9D37A9E39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FD798-875B-6A15-EE09-19E4352A4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43F0-332D-BA45-BE41-401FDE301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91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9A8F7-E757-991F-5565-D0C6A423E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C2C9C5-02F4-174C-3007-61637A736B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814B85-32F8-457C-F524-0BDFF823F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638C-C9D3-4143-9B00-98191127F95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A12D3E-32AB-7335-8A25-E1DC6D2B4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9D48C-732C-7534-2EAE-BE4AF5872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43F0-332D-BA45-BE41-401FDE301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23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0ED22-BFF5-5896-CA64-C25C46133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76508-B2E5-783E-89DD-B463335012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FE4425-A2EB-31C4-7606-1D94AFFA3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22AFAD-A97E-B2A5-A0A5-EC9F71A04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638C-C9D3-4143-9B00-98191127F95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930E0-B0DE-445C-3247-86A3A25D2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057707-F898-05A2-95BE-525DB6845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43F0-332D-BA45-BE41-401FDE301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7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8FFEF-9F8E-4CC3-AFF9-E0613660C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0AD74-AAD9-D4D9-E251-35EA2407E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44AEA4-7629-E233-6FD6-8EC7E8C072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A49AFD-7D0F-391D-56E2-AAFCCFC86F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51F937-DDAF-DC78-B06C-8ECBBBC8CC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5241F0-88AF-A2E1-14BD-AE6E8F1FD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638C-C9D3-4143-9B00-98191127F95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8E0139-AEBD-FA75-791F-D0D12FA95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1BA239-ABBB-485F-E207-5E8512DA7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43F0-332D-BA45-BE41-401FDE301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39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650C9-1470-1657-9FB9-16FB0377A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FD9424-3A88-8DC8-54DD-138EEA853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638C-C9D3-4143-9B00-98191127F95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F75EF5-B729-B9A8-5DB0-0BF953E62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2930D4-3C8D-45A2-5EF1-8062CC44A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43F0-332D-BA45-BE41-401FDE301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47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DD31D1-6A87-A504-6372-E003C42E8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638C-C9D3-4143-9B00-98191127F95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39AF72-AD21-5584-F88C-3B03DC96D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524275-78FF-56B1-D940-9D0EE0FFF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43F0-332D-BA45-BE41-401FDE301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29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7896B-9FA0-7DFA-9D4F-EF65E8510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0A8E2-BEF5-66AB-5206-D8DA5C040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477A2-E1B9-CED5-AA9C-E02C09EEB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C2228-5595-CED3-ED47-FD74616A5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638C-C9D3-4143-9B00-98191127F95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50EC66-61E5-186C-0D36-E459DB602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7F8023-0D98-7478-CDAC-B74CAC01C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43F0-332D-BA45-BE41-401FDE301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08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EFC32-F207-CB5D-EF8D-B763802A5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49D97B-C6F1-0D61-2678-69E51742F0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CA814C-779B-2952-195D-986943A5DC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601C4A-A7AA-42F7-16F6-0483BA5FE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638C-C9D3-4143-9B00-98191127F95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5A8DB5-BBD9-4A7F-2453-D06B0C9C4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81E592-8C1D-0D69-154B-59D9EF5F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243F0-332D-BA45-BE41-401FDE301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89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33EC9-EF75-A7B0-CF66-75CB4744E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F7D6CA-3F2B-B478-BD19-E2C768B4B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EC8D2-694C-20A0-C432-1483E36F0B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4638C-C9D3-4143-9B00-98191127F95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61361-34D5-FB9A-7026-C6F9BD9D9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8F9F4-6105-EFF6-FE70-32989449D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243F0-332D-BA45-BE41-401FDE301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02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3" Type="http://schemas.openxmlformats.org/officeDocument/2006/relationships/image" Target="../media/image12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jpe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BB01E-97E0-FFD7-1021-7791E3FA08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wrap="square"/>
          <a:lstStyle/>
          <a:p>
            <a:pPr algn="ctr"/>
            <a:r>
              <a:rPr sz="2800" b="1"/>
              <a:t>Castro Valley Nike Missile Site SF-31C</a:t>
            </a:r>
            <a:br/>
            <a:r>
              <a:rPr sz="2800" b="1"/>
              <a:t>Preservation &amp; Historical Interpretation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FF1BC6-281E-8DB4-E936-BCC214C1D7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wrap="square"/>
          <a:lstStyle/>
          <a:p>
            <a:pPr algn="ctr"/>
            <a:r>
              <a:rPr sz="2000" b="0"/>
              <a:t>Presentation by Gregory Brown</a:t>
            </a:r>
            <a:br/>
            <a:r>
              <a:rPr sz="2000" b="0"/>
              <a:t>Nike Missile Veteran and SF-88 Volunteer</a:t>
            </a:r>
          </a:p>
        </p:txBody>
      </p:sp>
    </p:spTree>
    <p:extLst>
      <p:ext uri="{BB962C8B-B14F-4D97-AF65-F5344CB8AC3E}">
        <p14:creationId xmlns:p14="http://schemas.microsoft.com/office/powerpoint/2010/main" val="271204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10000">
        <p:cut/>
      </p:transition>
    </mc:Choice>
    <mc:Fallback>
      <p:transition advTm="10000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CF0914-18E2-DA5C-1C68-0038B966F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105" y="431800"/>
            <a:ext cx="8020372" cy="63093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E839C5-EB61-0A92-E712-18D73690D706}"/>
              </a:ext>
            </a:extLst>
          </p:cNvPr>
          <p:cNvSpPr txBox="1"/>
          <p:nvPr/>
        </p:nvSpPr>
        <p:spPr>
          <a:xfrm>
            <a:off x="367989" y="1650380"/>
            <a:ext cx="24421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 b="0"/>
              <a:t>The People Behind the Nike Mission</a:t>
            </a:r>
            <a:br/>
            <a:br/>
            <a:r>
              <a:rPr sz="2000" b="0"/>
              <a:t>• A Nike missile site had approximately 120 personnel.</a:t>
            </a:r>
            <a:br/>
            <a:r>
              <a:rPr sz="2000" b="0"/>
              <a:t>• I was 17 when I arrived at Nike Site LA-88; many crew members were teenagers or young adults.</a:t>
            </a:r>
            <a:br/>
            <a:r>
              <a:rPr sz="2000" b="0"/>
              <a:t>• My Battery Commander was only 24.</a:t>
            </a:r>
            <a:br/>
            <a:br/>
            <a:r>
              <a:rPr sz="2000" b="0"/>
              <a:t>These sites were operated around the clock by young soldiers carrying major Cold War responsibilities.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77079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EC84B6-3513-E8CC-6994-B7E70889DF54}"/>
              </a:ext>
            </a:extLst>
          </p:cNvPr>
          <p:cNvSpPr txBox="1"/>
          <p:nvPr/>
        </p:nvSpPr>
        <p:spPr>
          <a:xfrm>
            <a:off x="-1360448" y="1371600"/>
            <a:ext cx="1148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500" b="1"/>
              <a:t>RC Van — Target Tracking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4B42F-CCC2-BBF0-758D-660ABEECC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5AACA0-FBDE-5D0E-1008-67AFB2FF9629}"/>
              </a:ext>
            </a:extLst>
          </p:cNvPr>
          <p:cNvSpPr txBox="1"/>
          <p:nvPr/>
        </p:nvSpPr>
        <p:spPr>
          <a:xfrm>
            <a:off x="172995" y="1371600"/>
            <a:ext cx="2124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800" b="0"/>
              <a:t>The RC (Radar Control) van contained the equipment used for target tracking.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61478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08C115-75CC-A965-D1A4-7A48393FB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813" y="502920"/>
            <a:ext cx="3931920" cy="5852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553C7A-6776-09D1-DE88-ECC6EBA1C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929" y="502920"/>
            <a:ext cx="4387447" cy="58521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7F5805-3E5B-4013-2AC3-ED1ADC6CAE09}"/>
              </a:ext>
            </a:extLst>
          </p:cNvPr>
          <p:cNvSpPr txBox="1"/>
          <p:nvPr/>
        </p:nvSpPr>
        <p:spPr>
          <a:xfrm>
            <a:off x="144967" y="2520176"/>
            <a:ext cx="22726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500" b="1"/>
              <a:t>Guidance Computer / Battery Control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62504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AFA9A-89BB-5689-18D4-50E8B2060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pPr algn="ctr"/>
            <a:r>
              <a:rPr sz="2700" b="1"/>
              <a:t>A Practical Interpretation Plan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89C9EB-042D-D803-4B2A-3F96578105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3111" y="1948285"/>
            <a:ext cx="8753706" cy="4809353"/>
          </a:xfrm>
        </p:spPr>
      </p:pic>
      <p:sp>
        <p:nvSpPr>
          <p:cNvPr id="6" name="TextBox 5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57895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847F71-8BFF-8291-4FB5-50C383F71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992" y="438907"/>
            <a:ext cx="8152364" cy="61264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00A589-5E2B-EF83-1654-041289E33DD4}"/>
              </a:ext>
            </a:extLst>
          </p:cNvPr>
          <p:cNvSpPr txBox="1"/>
          <p:nvPr/>
        </p:nvSpPr>
        <p:spPr>
          <a:xfrm>
            <a:off x="223024" y="1527717"/>
            <a:ext cx="1498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400" b="1"/>
              <a:t>SF-88 — An Example of Nike Site Interpretation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26393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B7A78-D3D3-A72A-9B48-BEFE3DA34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ctr"/>
            <a:r>
              <a:rPr sz="2500" b="1"/>
              <a:t>A Picture Story of the Generator Building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91A4353-FB23-F03D-E622-ED204C3E67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20332" y="2642389"/>
            <a:ext cx="4899482" cy="3657600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D448BE4-E03D-7784-E4AD-B965A6CF48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934198" y="2642389"/>
            <a:ext cx="4937760" cy="3669031"/>
          </a:xfrm>
        </p:spPr>
      </p:pic>
      <p:sp>
        <p:nvSpPr>
          <p:cNvPr id="9" name="TextBox 8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07816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3ADA3A2-3A66-011F-69DF-437EDED74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057" y="311150"/>
            <a:ext cx="7620000" cy="6235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58E0D5-2669-58CB-8223-A3B4B2295D56}"/>
              </a:ext>
            </a:extLst>
          </p:cNvPr>
          <p:cNvSpPr txBox="1"/>
          <p:nvPr/>
        </p:nvSpPr>
        <p:spPr>
          <a:xfrm>
            <a:off x="334537" y="1483112"/>
            <a:ext cx="19514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100" b="0"/>
              <a:t>Historic photographs from other Nike sites could help explain equipment, daily operations and the larger San Francisco Bay Area defense story.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91795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83E82C-8437-8F7E-10DB-484CC40C1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878" y="137161"/>
            <a:ext cx="6652997" cy="65836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441D2E-2ADD-3743-9418-162F4DDCCEB1}"/>
              </a:ext>
            </a:extLst>
          </p:cNvPr>
          <p:cNvSpPr txBox="1"/>
          <p:nvPr/>
        </p:nvSpPr>
        <p:spPr>
          <a:xfrm>
            <a:off x="479502" y="1616927"/>
            <a:ext cx="24867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300" b="1"/>
              <a:t>Missiles were not normally fired from operational Nike sites.</a:t>
            </a:r>
            <a:br/>
            <a:br/>
            <a:r>
              <a:rPr sz="2300" b="1"/>
              <a:t>Once each year, Nike crews performed live-fire training at White Sands Missile Range in New Mexico.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5662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658EF-9E55-9508-6C23-97F0DD7B6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wrap="square">
            <a:normAutofit/>
          </a:bodyPr>
          <a:lstStyle/>
          <a:p>
            <a:pPr algn="ctr"/>
            <a:r>
              <a:rPr sz="2600" b="1"/>
              <a:t>SF-31C Soldiers Supported the Castro Valley Economy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D40474E-8955-420A-66F4-FB2450361B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99759" y="656908"/>
            <a:ext cx="3805503" cy="566928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B7CC30-A434-986C-D788-834B74062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wrap="square"/>
          <a:lstStyle/>
          <a:p>
            <a:r>
              <a:rPr sz="2000" b="0"/>
              <a:t>Nike sites contributed to their local communities.</a:t>
            </a:r>
            <a:br/>
            <a:br/>
            <a:r>
              <a:rPr sz="2000" b="0"/>
              <a:t>With a reported annual budget of approximately $1.2 million in 1960 dollars, a site supported rental housing, retail purchases and local community participation in civic clubs, churches, Boy Scouts and other organizations.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49271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DD03B-39CC-E6B9-B508-C03F6A49522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90525"/>
            <a:ext cx="10515600" cy="958850"/>
          </a:xfrm>
        </p:spPr>
        <p:txBody>
          <a:bodyPr wrap="square">
            <a:noAutofit/>
          </a:bodyPr>
          <a:lstStyle/>
          <a:p>
            <a:pPr algn="ctr"/>
            <a:r>
              <a:rPr sz="2600" b="1"/>
              <a:t>Lake Chabot / Castro Valley Nike Missile Site SF-31C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F6B5F-A5BE-251E-0FBC-A79C0CB9E86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483112"/>
            <a:ext cx="10515600" cy="4638288"/>
          </a:xfrm>
        </p:spPr>
        <p:txBody>
          <a:bodyPr wrap="square">
            <a:normAutofit fontScale="92500"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sz="1900" b="0"/>
              <a:t>• “SF” designates the San Francisco defense area.</a:t>
            </a:r>
            <a:br/>
            <a:r>
              <a:rPr sz="1900" b="0"/>
              <a:t>• “C” identifies the Control / Integrated Fire Control area, where the radar and guidance equipment were located.</a:t>
            </a:r>
            <a:br/>
            <a:r>
              <a:rPr sz="1900" b="0"/>
              <a:t>• SF-31C was active from 1955 to 1974 and was staffed by the California National Guard.</a:t>
            </a:r>
            <a:br/>
            <a:r>
              <a:rPr sz="1900" b="0"/>
              <a:t>• The San Francisco–Oakland Bay Area contained major military, industrial, transportation, communications, financial and government facilities—making it an important Cold War defense area.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607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2C5ECE-0DF6-CD32-6969-5B24D2E08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3090"/>
          </a:xfrm>
        </p:spPr>
        <p:txBody>
          <a:bodyPr wrap="square">
            <a:normAutofit/>
          </a:bodyPr>
          <a:lstStyle/>
          <a:p>
            <a:pPr algn="ctr"/>
            <a:r>
              <a:rPr sz="2600" b="1"/>
              <a:t>Cold War History as an Educational Resource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9F6D20-AD9C-839A-4E95-19DE3438AA26}"/>
              </a:ext>
            </a:extLst>
          </p:cNvPr>
          <p:cNvSpPr txBox="1"/>
          <p:nvPr/>
        </p:nvSpPr>
        <p:spPr>
          <a:xfrm>
            <a:off x="3049859" y="1369337"/>
            <a:ext cx="6099716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900" b="0"/>
              <a:t>At SF-88, the National Park Service used the preserved Nike site to help Bay Area high school students study the Cold War from a local perspective.</a:t>
            </a:r>
            <a:br/>
            <a:br/>
            <a:r>
              <a:rPr sz="1900" b="0"/>
              <a:t>A preserved SF-31C could similarly help students explore:</a:t>
            </a:r>
            <a:br/>
            <a:r>
              <a:rPr sz="1900" b="0"/>
              <a:t>• Cold War history and containment</a:t>
            </a:r>
            <a:br/>
            <a:r>
              <a:rPr sz="1900" b="0"/>
              <a:t>• Technology and national defense</a:t>
            </a:r>
            <a:br/>
            <a:r>
              <a:rPr sz="1900" b="0"/>
              <a:t>• The meaning of security in a democratic society</a:t>
            </a:r>
            <a:br/>
            <a:r>
              <a:rPr sz="1900" b="0"/>
              <a:t>• Alameda County’s place in a larger national story</a:t>
            </a:r>
            <a:endParaRPr lang="en-US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23428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29176-FD12-DA33-3581-208DF68DB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573"/>
            <a:ext cx="10515600" cy="1617116"/>
          </a:xfrm>
        </p:spPr>
        <p:txBody>
          <a:bodyPr wrap="square">
            <a:noAutofit/>
          </a:bodyPr>
          <a:lstStyle/>
          <a:p>
            <a:pPr algn="ctr"/>
            <a:r>
              <a:rPr sz="2800" b="1"/>
              <a:t>SF-31C Buildings Have a Story to Tell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36EC950-B23B-86F4-C3FF-C7D006C255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5812" y="1846667"/>
            <a:ext cx="6583680" cy="4937760"/>
          </a:xfrm>
        </p:spPr>
      </p:pic>
      <p:sp>
        <p:nvSpPr>
          <p:cNvPr id="10" name="TextBox 9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95388610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49574C-9739-D5D5-19AE-587DAB77C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214" y="105937"/>
            <a:ext cx="8001000" cy="6400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5B55D0-AAEE-0A9A-83FC-F95C1BA73624}"/>
              </a:ext>
            </a:extLst>
          </p:cNvPr>
          <p:cNvSpPr txBox="1"/>
          <p:nvPr/>
        </p:nvSpPr>
        <p:spPr>
          <a:xfrm>
            <a:off x="546408" y="2285999"/>
            <a:ext cx="1694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400" b="1"/>
              <a:t>SF-31C — View from the 1960s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70169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F25652-A23A-5666-358F-96A735153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066" y="814035"/>
            <a:ext cx="7772400" cy="5829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343596-A5B7-7BFC-F625-FDAE950ACCC5}"/>
              </a:ext>
            </a:extLst>
          </p:cNvPr>
          <p:cNvSpPr txBox="1"/>
          <p:nvPr/>
        </p:nvSpPr>
        <p:spPr>
          <a:xfrm>
            <a:off x="78060" y="1728439"/>
            <a:ext cx="2018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400" b="1"/>
              <a:t>July 2026 — Generator Building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66615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B68878-6BF7-E57B-4163-AB6B2E5C6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514" y="635614"/>
            <a:ext cx="7772400" cy="5829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A3F696-71A0-C6D6-9B79-2D2D64861DF9}"/>
              </a:ext>
            </a:extLst>
          </p:cNvPr>
          <p:cNvSpPr txBox="1"/>
          <p:nvPr/>
        </p:nvSpPr>
        <p:spPr>
          <a:xfrm>
            <a:off x="334537" y="1873405"/>
            <a:ext cx="1996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400" b="1"/>
              <a:t>July 2026 — Ready Room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88425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0B5E0C-4DE4-EB42-1AC5-6AAB20EC7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8A3B62-0DC5-BD14-102F-8C32DD045816}"/>
              </a:ext>
            </a:extLst>
          </p:cNvPr>
          <p:cNvSpPr txBox="1"/>
          <p:nvPr/>
        </p:nvSpPr>
        <p:spPr>
          <a:xfrm>
            <a:off x="847493" y="2185639"/>
            <a:ext cx="2263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400" b="1"/>
              <a:t>July 2026 — Guard Shack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6171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16B0DD-EF55-C2D4-0BDC-1F98D1A73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817" y="115644"/>
            <a:ext cx="5016730" cy="64922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234DA1-4250-71FD-4E41-A2381764D2A7}"/>
              </a:ext>
            </a:extLst>
          </p:cNvPr>
          <p:cNvSpPr txBox="1"/>
          <p:nvPr/>
        </p:nvSpPr>
        <p:spPr>
          <a:xfrm>
            <a:off x="769434" y="2297151"/>
            <a:ext cx="1728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600" b="1"/>
              <a:t>SF-31C Site Plan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6446520"/>
            <a:ext cx="411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2157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20000">
        <p:cut/>
      </p:transition>
    </mc:Choice>
    <mc:Fallback xmlns="">
      <p:transition advTm="20000">
        <p:cut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779</Words>
  <Application>Microsoft Macintosh PowerPoint</Application>
  <PresentationFormat>Widescreen</PresentationFormat>
  <Paragraphs>65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ArialMT</vt:lpstr>
      <vt:lpstr>Calibri</vt:lpstr>
      <vt:lpstr>Calibri Light</vt:lpstr>
      <vt:lpstr>Helvetica</vt:lpstr>
      <vt:lpstr>Office Theme</vt:lpstr>
      <vt:lpstr>Castro Valley Nike Missile Site SF-31C</vt:lpstr>
      <vt:lpstr>Lake Chabot / Castro Valley Nike Missile Site SF-31C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Nike story can be told by a self guided tour with posters inside the buildings. </vt:lpstr>
      <vt:lpstr>PowerPoint Presentation</vt:lpstr>
      <vt:lpstr>     A picture story of the Generator Building</vt:lpstr>
      <vt:lpstr>PowerPoint Presentation</vt:lpstr>
      <vt:lpstr>PowerPoint Presentation</vt:lpstr>
      <vt:lpstr>SF-31C Soldiers supported the  Castro Valley economy</vt:lpstr>
      <vt:lpstr>NPS Golden Gate provided on site classes at SF-88 to Bay Area High School Juniors to educate them on the Cold War. </vt:lpstr>
      <vt:lpstr>PowerPoint Presentation</vt:lpstr>
      <vt:lpstr>Conclusion – SF-31C buildings have a story to tell. A display with posters telling the Nike Defense story would be an inexpensive beginning in the SF-31C Castro Valley story.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Brown</dc:creator>
  <cp:lastModifiedBy>Gregory Brown</cp:lastModifiedBy>
  <cp:revision>37</cp:revision>
  <dcterms:created xsi:type="dcterms:W3CDTF">2026-08-03T22:31:02Z</dcterms:created>
  <dcterms:modified xsi:type="dcterms:W3CDTF">2026-08-27T00:55:34Z</dcterms:modified>
</cp:coreProperties>
</file>